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sldIdLst>
    <p:sldId id="256" r:id="rId2"/>
    <p:sldId id="257" r:id="rId3"/>
    <p:sldId id="258" r:id="rId4"/>
    <p:sldId id="259" r:id="rId5"/>
    <p:sldId id="260"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3B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3" autoAdjust="0"/>
    <p:restoredTop sz="94660"/>
  </p:normalViewPr>
  <p:slideViewPr>
    <p:cSldViewPr snapToGrid="0">
      <p:cViewPr varScale="1">
        <p:scale>
          <a:sx n="78" d="100"/>
          <a:sy n="78" d="100"/>
        </p:scale>
        <p:origin x="126"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15C6B021-4BCB-480D-B3AA-A885BDEB798F}"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CF88D-E715-4165-BD3E-430953159141}" type="slidenum">
              <a:rPr lang="en-US" smtClean="0"/>
              <a:t>‹#›</a:t>
            </a:fld>
            <a:endParaRPr lang="en-US"/>
          </a:p>
        </p:txBody>
      </p:sp>
    </p:spTree>
    <p:extLst>
      <p:ext uri="{BB962C8B-B14F-4D97-AF65-F5344CB8AC3E}">
        <p14:creationId xmlns:p14="http://schemas.microsoft.com/office/powerpoint/2010/main" val="2660595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15C6B021-4BCB-480D-B3AA-A885BDEB798F}"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CF88D-E715-4165-BD3E-430953159141}" type="slidenum">
              <a:rPr lang="en-US" smtClean="0"/>
              <a:t>‹#›</a:t>
            </a:fld>
            <a:endParaRPr lang="en-US"/>
          </a:p>
        </p:txBody>
      </p:sp>
    </p:spTree>
    <p:extLst>
      <p:ext uri="{BB962C8B-B14F-4D97-AF65-F5344CB8AC3E}">
        <p14:creationId xmlns:p14="http://schemas.microsoft.com/office/powerpoint/2010/main" val="2566413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15C6B021-4BCB-480D-B3AA-A885BDEB798F}"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CF88D-E715-4165-BD3E-43095315914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07093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15C6B021-4BCB-480D-B3AA-A885BDEB798F}"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CF88D-E715-4165-BD3E-430953159141}" type="slidenum">
              <a:rPr lang="en-US" smtClean="0"/>
              <a:t>‹#›</a:t>
            </a:fld>
            <a:endParaRPr lang="en-US"/>
          </a:p>
        </p:txBody>
      </p:sp>
    </p:spTree>
    <p:extLst>
      <p:ext uri="{BB962C8B-B14F-4D97-AF65-F5344CB8AC3E}">
        <p14:creationId xmlns:p14="http://schemas.microsoft.com/office/powerpoint/2010/main" val="3578036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15C6B021-4BCB-480D-B3AA-A885BDEB798F}"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CF88D-E715-4165-BD3E-43095315914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7324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15C6B021-4BCB-480D-B3AA-A885BDEB798F}"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CF88D-E715-4165-BD3E-430953159141}" type="slidenum">
              <a:rPr lang="en-US" smtClean="0"/>
              <a:t>‹#›</a:t>
            </a:fld>
            <a:endParaRPr lang="en-US"/>
          </a:p>
        </p:txBody>
      </p:sp>
    </p:spTree>
    <p:extLst>
      <p:ext uri="{BB962C8B-B14F-4D97-AF65-F5344CB8AC3E}">
        <p14:creationId xmlns:p14="http://schemas.microsoft.com/office/powerpoint/2010/main" val="808589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15C6B021-4BCB-480D-B3AA-A885BDEB798F}"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CF88D-E715-4165-BD3E-430953159141}" type="slidenum">
              <a:rPr lang="en-US" smtClean="0"/>
              <a:t>‹#›</a:t>
            </a:fld>
            <a:endParaRPr lang="en-US"/>
          </a:p>
        </p:txBody>
      </p:sp>
    </p:spTree>
    <p:extLst>
      <p:ext uri="{BB962C8B-B14F-4D97-AF65-F5344CB8AC3E}">
        <p14:creationId xmlns:p14="http://schemas.microsoft.com/office/powerpoint/2010/main" val="3650053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15C6B021-4BCB-480D-B3AA-A885BDEB798F}"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CF88D-E715-4165-BD3E-430953159141}" type="slidenum">
              <a:rPr lang="en-US" smtClean="0"/>
              <a:t>‹#›</a:t>
            </a:fld>
            <a:endParaRPr lang="en-US"/>
          </a:p>
        </p:txBody>
      </p:sp>
    </p:spTree>
    <p:extLst>
      <p:ext uri="{BB962C8B-B14F-4D97-AF65-F5344CB8AC3E}">
        <p14:creationId xmlns:p14="http://schemas.microsoft.com/office/powerpoint/2010/main" val="1362944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15C6B021-4BCB-480D-B3AA-A885BDEB798F}"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CF88D-E715-4165-BD3E-430953159141}" type="slidenum">
              <a:rPr lang="en-US" smtClean="0"/>
              <a:t>‹#›</a:t>
            </a:fld>
            <a:endParaRPr lang="en-US"/>
          </a:p>
        </p:txBody>
      </p:sp>
    </p:spTree>
    <p:extLst>
      <p:ext uri="{BB962C8B-B14F-4D97-AF65-F5344CB8AC3E}">
        <p14:creationId xmlns:p14="http://schemas.microsoft.com/office/powerpoint/2010/main" val="1927110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15C6B021-4BCB-480D-B3AA-A885BDEB798F}"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CF88D-E715-4165-BD3E-430953159141}" type="slidenum">
              <a:rPr lang="en-US" smtClean="0"/>
              <a:t>‹#›</a:t>
            </a:fld>
            <a:endParaRPr lang="en-US"/>
          </a:p>
        </p:txBody>
      </p:sp>
    </p:spTree>
    <p:extLst>
      <p:ext uri="{BB962C8B-B14F-4D97-AF65-F5344CB8AC3E}">
        <p14:creationId xmlns:p14="http://schemas.microsoft.com/office/powerpoint/2010/main" val="163175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15C6B021-4BCB-480D-B3AA-A885BDEB798F}" type="datetimeFigureOut">
              <a:rPr lang="en-US" smtClean="0"/>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CF88D-E715-4165-BD3E-430953159141}" type="slidenum">
              <a:rPr lang="en-US" smtClean="0"/>
              <a:t>‹#›</a:t>
            </a:fld>
            <a:endParaRPr lang="en-US"/>
          </a:p>
        </p:txBody>
      </p:sp>
    </p:spTree>
    <p:extLst>
      <p:ext uri="{BB962C8B-B14F-4D97-AF65-F5344CB8AC3E}">
        <p14:creationId xmlns:p14="http://schemas.microsoft.com/office/powerpoint/2010/main" val="386736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15C6B021-4BCB-480D-B3AA-A885BDEB798F}" type="datetimeFigureOut">
              <a:rPr lang="en-US" smtClean="0"/>
              <a:t>5/20/2020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8CF88D-E715-4165-BD3E-430953159141}" type="slidenum">
              <a:rPr lang="en-US" smtClean="0"/>
              <a:t>‹#›</a:t>
            </a:fld>
            <a:endParaRPr lang="en-US"/>
          </a:p>
        </p:txBody>
      </p:sp>
    </p:spTree>
    <p:extLst>
      <p:ext uri="{BB962C8B-B14F-4D97-AF65-F5344CB8AC3E}">
        <p14:creationId xmlns:p14="http://schemas.microsoft.com/office/powerpoint/2010/main" val="3772996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15C6B021-4BCB-480D-B3AA-A885BDEB798F}" type="datetimeFigureOut">
              <a:rPr lang="en-US" smtClean="0"/>
              <a:t>5/20/2020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8CF88D-E715-4165-BD3E-430953159141}" type="slidenum">
              <a:rPr lang="en-US" smtClean="0"/>
              <a:t>‹#›</a:t>
            </a:fld>
            <a:endParaRPr lang="en-US"/>
          </a:p>
        </p:txBody>
      </p:sp>
    </p:spTree>
    <p:extLst>
      <p:ext uri="{BB962C8B-B14F-4D97-AF65-F5344CB8AC3E}">
        <p14:creationId xmlns:p14="http://schemas.microsoft.com/office/powerpoint/2010/main" val="161422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C6B021-4BCB-480D-B3AA-A885BDEB798F}" type="datetimeFigureOut">
              <a:rPr lang="en-US" smtClean="0"/>
              <a:t>5/20/2020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8CF88D-E715-4165-BD3E-430953159141}" type="slidenum">
              <a:rPr lang="en-US" smtClean="0"/>
              <a:t>‹#›</a:t>
            </a:fld>
            <a:endParaRPr lang="en-US"/>
          </a:p>
        </p:txBody>
      </p:sp>
    </p:spTree>
    <p:extLst>
      <p:ext uri="{BB962C8B-B14F-4D97-AF65-F5344CB8AC3E}">
        <p14:creationId xmlns:p14="http://schemas.microsoft.com/office/powerpoint/2010/main" val="1863683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smtClean="0"/>
              <a:t>Uredite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15C6B021-4BCB-480D-B3AA-A885BDEB798F}" type="datetimeFigureOut">
              <a:rPr lang="en-US" smtClean="0"/>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CF88D-E715-4165-BD3E-430953159141}" type="slidenum">
              <a:rPr lang="en-US" smtClean="0"/>
              <a:t>‹#›</a:t>
            </a:fld>
            <a:endParaRPr lang="en-US"/>
          </a:p>
        </p:txBody>
      </p:sp>
    </p:spTree>
    <p:extLst>
      <p:ext uri="{BB962C8B-B14F-4D97-AF65-F5344CB8AC3E}">
        <p14:creationId xmlns:p14="http://schemas.microsoft.com/office/powerpoint/2010/main" val="4286456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15C6B021-4BCB-480D-B3AA-A885BDEB798F}" type="datetimeFigureOut">
              <a:rPr lang="en-US" smtClean="0"/>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CF88D-E715-4165-BD3E-430953159141}" type="slidenum">
              <a:rPr lang="en-US" smtClean="0"/>
              <a:t>‹#›</a:t>
            </a:fld>
            <a:endParaRPr lang="en-US"/>
          </a:p>
        </p:txBody>
      </p:sp>
    </p:spTree>
    <p:extLst>
      <p:ext uri="{BB962C8B-B14F-4D97-AF65-F5344CB8AC3E}">
        <p14:creationId xmlns:p14="http://schemas.microsoft.com/office/powerpoint/2010/main" val="3494521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C6B021-4BCB-480D-B3AA-A885BDEB798F}" type="datetimeFigureOut">
              <a:rPr lang="en-US" smtClean="0"/>
              <a:t>5/20/2020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88CF88D-E715-4165-BD3E-430953159141}" type="slidenum">
              <a:rPr lang="en-US" smtClean="0"/>
              <a:t>‹#›</a:t>
            </a:fld>
            <a:endParaRPr lang="en-US"/>
          </a:p>
        </p:txBody>
      </p:sp>
    </p:spTree>
    <p:extLst>
      <p:ext uri="{BB962C8B-B14F-4D97-AF65-F5344CB8AC3E}">
        <p14:creationId xmlns:p14="http://schemas.microsoft.com/office/powerpoint/2010/main" val="712410941"/>
      </p:ext>
    </p:extLst>
  </p:cSld>
  <p:clrMap bg1="dk1" tx1="lt1" bg2="dk2"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11.jpe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hyperlink" Target="mailto:tina.lanisek@guest.arnes.si"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455314" y="2047741"/>
            <a:ext cx="9298546" cy="3374265"/>
          </a:xfrm>
        </p:spPr>
        <p:txBody>
          <a:bodyPr>
            <a:normAutofit/>
          </a:bodyPr>
          <a:lstStyle/>
          <a:p>
            <a:r>
              <a:rPr lang="sl-SI" dirty="0" smtClean="0"/>
              <a:t>LIKOVNA UMETNOST </a:t>
            </a:r>
            <a:r>
              <a:rPr lang="sl-SI" dirty="0" smtClean="0"/>
              <a:t>6</a:t>
            </a:r>
            <a:r>
              <a:rPr lang="sl-SI" dirty="0" smtClean="0"/>
              <a:t/>
            </a:r>
            <a:br>
              <a:rPr lang="sl-SI" dirty="0" smtClean="0"/>
            </a:br>
            <a:r>
              <a:rPr lang="sl-SI" sz="4400" dirty="0" smtClean="0"/>
              <a:t>črte - li</a:t>
            </a:r>
            <a:r>
              <a:rPr lang="sl-SI" sz="4400" dirty="0" smtClean="0"/>
              <a:t>nije in risba</a:t>
            </a:r>
            <a:r>
              <a:rPr lang="sl-SI" dirty="0" smtClean="0"/>
              <a:t/>
            </a:r>
            <a:br>
              <a:rPr lang="sl-SI" dirty="0" smtClean="0"/>
            </a:br>
            <a:endParaRPr lang="en-US" dirty="0"/>
          </a:p>
        </p:txBody>
      </p:sp>
      <p:sp>
        <p:nvSpPr>
          <p:cNvPr id="3" name="Podnaslov 2"/>
          <p:cNvSpPr>
            <a:spLocks noGrp="1"/>
          </p:cNvSpPr>
          <p:nvPr>
            <p:ph type="subTitle" idx="1"/>
          </p:nvPr>
        </p:nvSpPr>
        <p:spPr>
          <a:xfrm>
            <a:off x="1562100" y="4713668"/>
            <a:ext cx="9070848" cy="425596"/>
          </a:xfrm>
        </p:spPr>
        <p:txBody>
          <a:bodyPr/>
          <a:lstStyle/>
          <a:p>
            <a:r>
              <a:rPr lang="sl-SI" dirty="0"/>
              <a:t>Učiteljica: Tina Lanišek</a:t>
            </a:r>
            <a:endParaRPr lang="en-US" dirty="0"/>
          </a:p>
        </p:txBody>
      </p:sp>
      <p:pic>
        <p:nvPicPr>
          <p:cNvPr id="5" name="Slika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8208" y="1358409"/>
            <a:ext cx="1222722" cy="4674092"/>
          </a:xfrm>
          <a:prstGeom prst="rect">
            <a:avLst/>
          </a:prstGeom>
        </p:spPr>
      </p:pic>
      <p:pic>
        <p:nvPicPr>
          <p:cNvPr id="11" name="Zvok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353028954"/>
      </p:ext>
    </p:extLst>
  </p:cSld>
  <p:clrMapOvr>
    <a:masterClrMapping/>
  </p:clrMapOvr>
  <mc:AlternateContent xmlns:mc="http://schemas.openxmlformats.org/markup-compatibility/2006">
    <mc:Choice xmlns:p14="http://schemas.microsoft.com/office/powerpoint/2010/main" Requires="p14">
      <p:transition spd="slow" p14:dur="2000" advTm="13124"/>
    </mc:Choice>
    <mc:Fallback>
      <p:transition spd="slow" advTm="131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ni oblaček 10"/>
          <p:cNvSpPr/>
          <p:nvPr/>
        </p:nvSpPr>
        <p:spPr>
          <a:xfrm>
            <a:off x="9414369" y="1414034"/>
            <a:ext cx="2494513" cy="2609326"/>
          </a:xfrm>
          <a:prstGeom prst="wedgeEllipseCallout">
            <a:avLst>
              <a:gd name="adj1" fmla="val 24017"/>
              <a:gd name="adj2" fmla="val 59614"/>
            </a:avLst>
          </a:prstGeom>
          <a:solidFill>
            <a:schemeClr val="accent4">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p:cNvSpPr>
            <a:spLocks noGrp="1"/>
          </p:cNvSpPr>
          <p:nvPr>
            <p:ph type="title"/>
          </p:nvPr>
        </p:nvSpPr>
        <p:spPr/>
        <p:txBody>
          <a:bodyPr/>
          <a:lstStyle/>
          <a:p>
            <a:r>
              <a:rPr lang="sl-SI" dirty="0" smtClean="0"/>
              <a:t>ČRTE V NARAVI </a:t>
            </a:r>
            <a:endParaRPr lang="en-US" dirty="0"/>
          </a:p>
        </p:txBody>
      </p:sp>
      <p:sp>
        <p:nvSpPr>
          <p:cNvPr id="3" name="Označba mesta vsebine 2"/>
          <p:cNvSpPr>
            <a:spLocks noGrp="1"/>
          </p:cNvSpPr>
          <p:nvPr>
            <p:ph idx="1"/>
          </p:nvPr>
        </p:nvSpPr>
        <p:spPr>
          <a:xfrm>
            <a:off x="677334" y="1703035"/>
            <a:ext cx="8596668" cy="4338328"/>
          </a:xfrm>
        </p:spPr>
        <p:txBody>
          <a:bodyPr/>
          <a:lstStyle/>
          <a:p>
            <a:r>
              <a:rPr lang="sl-SI" dirty="0" smtClean="0"/>
              <a:t>Svet v katerem živimo je poln različnih črt ali linij. Toliko jih je, da nanje niti ne pomislimo. Zebro krasijo različne tanke in debele linije… Kačji pastir trdo objame vejico, ki je kot debela linija… glasbenik položi note na dolge linije črtovja, ali pa npr. vijugasta cesta po kateri se vozimo na morje. </a:t>
            </a:r>
          </a:p>
          <a:p>
            <a:endParaRPr lang="sl-SI" dirty="0"/>
          </a:p>
          <a:p>
            <a:r>
              <a:rPr lang="sl-SI" dirty="0" smtClean="0"/>
              <a:t>Razmisli kje še lahko vidiš zanimive črte? </a:t>
            </a:r>
          </a:p>
        </p:txBody>
      </p:sp>
      <p:pic>
        <p:nvPicPr>
          <p:cNvPr id="6" name="Slika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333" y="4755487"/>
            <a:ext cx="2284549" cy="1285875"/>
          </a:xfrm>
          <a:prstGeom prst="rect">
            <a:avLst/>
          </a:prstGeom>
        </p:spPr>
      </p:pic>
      <p:pic>
        <p:nvPicPr>
          <p:cNvPr id="7" name="Slika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1350" y="4755487"/>
            <a:ext cx="1930019" cy="1285875"/>
          </a:xfrm>
          <a:prstGeom prst="rect">
            <a:avLst/>
          </a:prstGeom>
        </p:spPr>
      </p:pic>
      <p:pic>
        <p:nvPicPr>
          <p:cNvPr id="8" name="Slika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0837" y="4755487"/>
            <a:ext cx="3030991" cy="1285875"/>
          </a:xfrm>
          <a:prstGeom prst="rect">
            <a:avLst/>
          </a:prstGeom>
        </p:spPr>
      </p:pic>
      <p:sp>
        <p:nvSpPr>
          <p:cNvPr id="9" name="PoljeZBesedilom 8"/>
          <p:cNvSpPr txBox="1"/>
          <p:nvPr/>
        </p:nvSpPr>
        <p:spPr>
          <a:xfrm>
            <a:off x="9671491" y="1703034"/>
            <a:ext cx="1980267" cy="2031325"/>
          </a:xfrm>
          <a:prstGeom prst="rect">
            <a:avLst/>
          </a:prstGeom>
          <a:noFill/>
        </p:spPr>
        <p:txBody>
          <a:bodyPr wrap="square" rtlCol="0">
            <a:spAutoFit/>
          </a:bodyPr>
          <a:lstStyle/>
          <a:p>
            <a:pPr algn="ctr"/>
            <a:r>
              <a:rPr lang="sl-SI" sz="1400" dirty="0" smtClean="0"/>
              <a:t>Vsaka stran predstavitve ima </a:t>
            </a:r>
          </a:p>
          <a:p>
            <a:pPr algn="ctr"/>
            <a:r>
              <a:rPr lang="sl-SI" sz="1400" dirty="0"/>
              <a:t>z</a:t>
            </a:r>
            <a:r>
              <a:rPr lang="sl-SI" sz="1400" dirty="0" smtClean="0"/>
              <a:t>vočni posnetek. Če se ne začne </a:t>
            </a:r>
          </a:p>
          <a:p>
            <a:pPr algn="ctr"/>
            <a:r>
              <a:rPr lang="sl-SI" sz="1400" dirty="0"/>
              <a:t>p</a:t>
            </a:r>
            <a:r>
              <a:rPr lang="sl-SI" sz="1400" dirty="0" smtClean="0"/>
              <a:t>redvajati avtomatsko ga </a:t>
            </a:r>
          </a:p>
          <a:p>
            <a:pPr algn="ctr"/>
            <a:r>
              <a:rPr lang="sl-SI" sz="1400" dirty="0"/>
              <a:t>v</a:t>
            </a:r>
            <a:r>
              <a:rPr lang="sl-SI" sz="1400" dirty="0" smtClean="0"/>
              <a:t>ključite s klikom na zvočnik spodaj</a:t>
            </a:r>
          </a:p>
          <a:p>
            <a:pPr algn="ctr"/>
            <a:r>
              <a:rPr lang="sl-SI" sz="1400" dirty="0"/>
              <a:t>d</a:t>
            </a:r>
            <a:r>
              <a:rPr lang="sl-SI" sz="1400" dirty="0" smtClean="0"/>
              <a:t>esno. </a:t>
            </a:r>
          </a:p>
        </p:txBody>
      </p:sp>
      <p:pic>
        <p:nvPicPr>
          <p:cNvPr id="10" name="Slika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1332188" y="4102104"/>
            <a:ext cx="678223" cy="2592639"/>
          </a:xfrm>
          <a:prstGeom prst="rect">
            <a:avLst/>
          </a:prstGeom>
        </p:spPr>
      </p:pic>
      <p:pic>
        <p:nvPicPr>
          <p:cNvPr id="15" name="Zvok 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162142056"/>
      </p:ext>
    </p:extLst>
  </p:cSld>
  <p:clrMapOvr>
    <a:masterClrMapping/>
  </p:clrMapOvr>
  <mc:AlternateContent xmlns:mc="http://schemas.openxmlformats.org/markup-compatibility/2006">
    <mc:Choice xmlns:p14="http://schemas.microsoft.com/office/powerpoint/2010/main" Requires="p14">
      <p:transition spd="slow" p14:dur="2000" advTm="36712"/>
    </mc:Choice>
    <mc:Fallback>
      <p:transition spd="slow" advTm="367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RISBA</a:t>
            </a:r>
            <a:endParaRPr lang="en-US" dirty="0"/>
          </a:p>
        </p:txBody>
      </p:sp>
      <p:sp>
        <p:nvSpPr>
          <p:cNvPr id="3" name="Označba mesta vsebine 2"/>
          <p:cNvSpPr>
            <a:spLocks noGrp="1"/>
          </p:cNvSpPr>
          <p:nvPr>
            <p:ph idx="1"/>
          </p:nvPr>
        </p:nvSpPr>
        <p:spPr>
          <a:xfrm>
            <a:off x="677334" y="1612669"/>
            <a:ext cx="8596668" cy="4428693"/>
          </a:xfrm>
        </p:spPr>
        <p:txBody>
          <a:bodyPr>
            <a:normAutofit/>
          </a:bodyPr>
          <a:lstStyle/>
          <a:p>
            <a:r>
              <a:rPr lang="sl-SI" dirty="0" smtClean="0"/>
              <a:t>Ko rišemo risbe, pa naredimo linije (in točke) sami </a:t>
            </a:r>
          </a:p>
          <a:p>
            <a:r>
              <a:rPr lang="sl-SI" dirty="0" smtClean="0"/>
              <a:t>Če želimo narisati zelo natančne linije, uporabimo pripomočke (ravnilo, trikotnik, šestilo, če želimo narisati krog). Takšne črte imenujemo TEHNIČNE ČRTE. </a:t>
            </a:r>
          </a:p>
          <a:p>
            <a:r>
              <a:rPr lang="sl-SI" dirty="0" smtClean="0"/>
              <a:t>Seveda rišemo linije tudi brez pripomočkov. Takšne linije imenujemo PROSTORČNE LINIJE. </a:t>
            </a:r>
          </a:p>
          <a:p>
            <a:endParaRPr lang="sl-SI" dirty="0"/>
          </a:p>
          <a:p>
            <a:r>
              <a:rPr lang="sl-SI" dirty="0" smtClean="0"/>
              <a:t>Tehnične in prostoročne linije imajo različne oblike, npr. lahko so: </a:t>
            </a:r>
          </a:p>
          <a:p>
            <a:pPr lvl="2"/>
            <a:r>
              <a:rPr lang="sl-SI" dirty="0" smtClean="0"/>
              <a:t>Kratke ali dolge </a:t>
            </a:r>
          </a:p>
          <a:p>
            <a:pPr lvl="2"/>
            <a:r>
              <a:rPr lang="sl-SI" dirty="0" smtClean="0"/>
              <a:t>Različno široke</a:t>
            </a:r>
          </a:p>
          <a:p>
            <a:pPr lvl="2"/>
            <a:r>
              <a:rPr lang="sl-SI" dirty="0" smtClean="0"/>
              <a:t>Ravne ali vijugaste </a:t>
            </a:r>
          </a:p>
          <a:p>
            <a:pPr lvl="2"/>
            <a:r>
              <a:rPr lang="sl-SI" dirty="0" smtClean="0"/>
              <a:t>Poševne, navpične, vodoravne</a:t>
            </a:r>
          </a:p>
        </p:txBody>
      </p:sp>
      <p:sp>
        <p:nvSpPr>
          <p:cNvPr id="5" name="Ovalni oblaček 4"/>
          <p:cNvSpPr/>
          <p:nvPr/>
        </p:nvSpPr>
        <p:spPr>
          <a:xfrm>
            <a:off x="9414369" y="1414034"/>
            <a:ext cx="2494513" cy="2609326"/>
          </a:xfrm>
          <a:prstGeom prst="wedgeEllipseCallout">
            <a:avLst>
              <a:gd name="adj1" fmla="val 24017"/>
              <a:gd name="adj2" fmla="val 59614"/>
            </a:avLst>
          </a:prstGeom>
          <a:solidFill>
            <a:schemeClr val="accent4">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oljeZBesedilom 5"/>
          <p:cNvSpPr txBox="1"/>
          <p:nvPr/>
        </p:nvSpPr>
        <p:spPr>
          <a:xfrm>
            <a:off x="9683215" y="1781909"/>
            <a:ext cx="1934355" cy="2046236"/>
          </a:xfrm>
          <a:prstGeom prst="rect">
            <a:avLst/>
          </a:prstGeom>
          <a:noFill/>
        </p:spPr>
        <p:txBody>
          <a:bodyPr wrap="square" rtlCol="0">
            <a:spAutoFit/>
          </a:bodyPr>
          <a:lstStyle/>
          <a:p>
            <a:pPr algn="ctr"/>
            <a:r>
              <a:rPr lang="sl-SI" sz="1400" dirty="0" smtClean="0"/>
              <a:t>O tem smo že govorili v šoli. Ali se spomniš? </a:t>
            </a:r>
          </a:p>
          <a:p>
            <a:pPr algn="ctr"/>
            <a:r>
              <a:rPr lang="sl-SI" sz="1400" dirty="0" smtClean="0"/>
              <a:t>Povedali smo tudi, </a:t>
            </a:r>
          </a:p>
          <a:p>
            <a:pPr algn="ctr"/>
            <a:r>
              <a:rPr lang="sl-SI" sz="1400" dirty="0" smtClean="0"/>
              <a:t>da črta oz. linija spada med osnovne likovne prvine. </a:t>
            </a:r>
          </a:p>
          <a:p>
            <a:pPr algn="ctr"/>
            <a:r>
              <a:rPr lang="sl-SI" sz="1400" dirty="0" smtClean="0"/>
              <a:t>Ali se spomniš katere so še </a:t>
            </a:r>
            <a:r>
              <a:rPr lang="sl-SI" sz="1400" dirty="0" smtClean="0"/>
              <a:t>druge osnovne likovne prvine? </a:t>
            </a:r>
            <a:endParaRPr lang="sl-SI" sz="1400" dirty="0" smtClean="0"/>
          </a:p>
        </p:txBody>
      </p:sp>
      <p:pic>
        <p:nvPicPr>
          <p:cNvPr id="7" name="Slika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1230659" y="4102104"/>
            <a:ext cx="678223" cy="2592639"/>
          </a:xfrm>
          <a:prstGeom prst="rect">
            <a:avLst/>
          </a:prstGeom>
        </p:spPr>
      </p:pic>
      <p:pic>
        <p:nvPicPr>
          <p:cNvPr id="10" name="Zvok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980679986"/>
      </p:ext>
    </p:extLst>
  </p:cSld>
  <p:clrMapOvr>
    <a:masterClrMapping/>
  </p:clrMapOvr>
  <mc:AlternateContent xmlns:mc="http://schemas.openxmlformats.org/markup-compatibility/2006">
    <mc:Choice xmlns:p14="http://schemas.microsoft.com/office/powerpoint/2010/main" Requires="p14">
      <p:transition spd="slow" p14:dur="2000" advTm="58733"/>
    </mc:Choice>
    <mc:Fallback>
      <p:transition spd="slow" advTm="587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Nasprotja se privlačijo: </a:t>
            </a:r>
            <a:br>
              <a:rPr lang="sl-SI" dirty="0" smtClean="0"/>
            </a:br>
            <a:r>
              <a:rPr lang="sl-SI" dirty="0" smtClean="0"/>
              <a:t>Gosto - redko in svetlo - temno </a:t>
            </a:r>
            <a:endParaRPr lang="en-US" dirty="0"/>
          </a:p>
        </p:txBody>
      </p:sp>
      <p:sp>
        <p:nvSpPr>
          <p:cNvPr id="3" name="Označba mesta vsebine 2"/>
          <p:cNvSpPr>
            <a:spLocks noGrp="1"/>
          </p:cNvSpPr>
          <p:nvPr>
            <p:ph idx="1"/>
          </p:nvPr>
        </p:nvSpPr>
        <p:spPr/>
        <p:txBody>
          <a:bodyPr/>
          <a:lstStyle/>
          <a:p>
            <a:r>
              <a:rPr lang="sl-SI" dirty="0" smtClean="0"/>
              <a:t>Linije (in točke) lahko nizamo GOSTO ali REDKO </a:t>
            </a:r>
          </a:p>
          <a:p>
            <a:r>
              <a:rPr lang="sl-SI" dirty="0" smtClean="0"/>
              <a:t>Tako dobimo SVETLE in TEMNE oblike</a:t>
            </a:r>
            <a:endParaRPr lang="en-US" dirty="0"/>
          </a:p>
        </p:txBody>
      </p:sp>
      <p:pic>
        <p:nvPicPr>
          <p:cNvPr id="2050" name="Picture 2" descr="Sketchbook page by Sarah Sedwick. 5.18.16. #drawing #adrawingaday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4" y="3303172"/>
            <a:ext cx="3019888" cy="32447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RISTOPHER DELORENZO | boundless patter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57549" y="3303171"/>
            <a:ext cx="2087070" cy="32447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iorgio Morandi.  Natura Morandi. 1933.  25.8 x 30.4 cm slab - 40 x 50 cm paper.  Etching on copper and printing.  Morandi used his studio repeatedly for his still life works and is an example of the place having a key role in his work - his studio became the location for his inspiration as it enabled on him to work on a still life  in a variety of different media or arrangements over a considerable period of ti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1361" y="3303171"/>
            <a:ext cx="3772049" cy="3244773"/>
          </a:xfrm>
          <a:prstGeom prst="rect">
            <a:avLst/>
          </a:prstGeom>
          <a:noFill/>
          <a:extLst>
            <a:ext uri="{909E8E84-426E-40DD-AFC4-6F175D3DCCD1}">
              <a14:hiddenFill xmlns:a14="http://schemas.microsoft.com/office/drawing/2010/main">
                <a:solidFill>
                  <a:srgbClr val="FFFFFF"/>
                </a:solidFill>
              </a14:hiddenFill>
            </a:ext>
          </a:extLst>
        </p:spPr>
      </p:pic>
      <p:pic>
        <p:nvPicPr>
          <p:cNvPr id="5" name="Zvok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809732379"/>
      </p:ext>
    </p:extLst>
  </p:cSld>
  <p:clrMapOvr>
    <a:masterClrMapping/>
  </p:clrMapOvr>
  <mc:AlternateContent xmlns:mc="http://schemas.openxmlformats.org/markup-compatibility/2006">
    <mc:Choice xmlns:p14="http://schemas.microsoft.com/office/powerpoint/2010/main" Requires="p14">
      <p:transition spd="slow" p14:dur="2000" advTm="18706"/>
    </mc:Choice>
    <mc:Fallback>
      <p:transition spd="slow" advTm="187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LIKOVNA NALOGA</a:t>
            </a:r>
            <a:endParaRPr lang="en-US" dirty="0"/>
          </a:p>
        </p:txBody>
      </p:sp>
      <p:sp>
        <p:nvSpPr>
          <p:cNvPr id="3" name="Označba mesta vsebine 2"/>
          <p:cNvSpPr>
            <a:spLocks noGrp="1"/>
          </p:cNvSpPr>
          <p:nvPr>
            <p:ph idx="1"/>
          </p:nvPr>
        </p:nvSpPr>
        <p:spPr>
          <a:xfrm>
            <a:off x="677334" y="1930400"/>
            <a:ext cx="8596668" cy="3880773"/>
          </a:xfrm>
        </p:spPr>
        <p:txBody>
          <a:bodyPr/>
          <a:lstStyle/>
          <a:p>
            <a:r>
              <a:rPr lang="sl-SI" dirty="0" smtClean="0"/>
              <a:t>Doma poišči predmet ali več predmetov, sestavite tihožitje in ga narišite z različnimi prostoročnimi črtami. Črte nizajte tako, da bodo nastale </a:t>
            </a:r>
            <a:r>
              <a:rPr lang="sl-SI" b="1" dirty="0" smtClean="0"/>
              <a:t>svetle</a:t>
            </a:r>
            <a:r>
              <a:rPr lang="sl-SI" dirty="0" smtClean="0"/>
              <a:t> in </a:t>
            </a:r>
            <a:r>
              <a:rPr lang="sl-SI" b="1" dirty="0" smtClean="0"/>
              <a:t>temne</a:t>
            </a:r>
            <a:r>
              <a:rPr lang="sl-SI" dirty="0" smtClean="0"/>
              <a:t> površine. </a:t>
            </a:r>
          </a:p>
          <a:p>
            <a:r>
              <a:rPr lang="sl-SI" dirty="0" smtClean="0"/>
              <a:t>Primeri: </a:t>
            </a:r>
            <a:endParaRPr lang="en-US" dirty="0"/>
          </a:p>
        </p:txBody>
      </p:sp>
      <p:pic>
        <p:nvPicPr>
          <p:cNvPr id="4098" name="Picture 2" descr="Van Gogh pitcher drawing | Van gogh drawings, Van gogh ar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5" y="3703201"/>
            <a:ext cx="2298622" cy="28518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till life with pumpkin royalty-free stock vector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5678" y="3703201"/>
            <a:ext cx="2030846" cy="2866230"/>
          </a:xfrm>
          <a:prstGeom prst="rect">
            <a:avLst/>
          </a:prstGeom>
          <a:noFill/>
          <a:extLst>
            <a:ext uri="{909E8E84-426E-40DD-AFC4-6F175D3DCCD1}">
              <a14:hiddenFill xmlns:a14="http://schemas.microsoft.com/office/drawing/2010/main">
                <a:solidFill>
                  <a:srgbClr val="FFFFFF"/>
                </a:solidFill>
              </a14:hiddenFill>
            </a:ext>
          </a:extLst>
        </p:spPr>
      </p:pic>
      <p:sp>
        <p:nvSpPr>
          <p:cNvPr id="6" name="Ovalni oblaček 5"/>
          <p:cNvSpPr/>
          <p:nvPr/>
        </p:nvSpPr>
        <p:spPr>
          <a:xfrm>
            <a:off x="9414369" y="1414034"/>
            <a:ext cx="2494513" cy="2609326"/>
          </a:xfrm>
          <a:prstGeom prst="wedgeEllipseCallout">
            <a:avLst>
              <a:gd name="adj1" fmla="val 24017"/>
              <a:gd name="adj2" fmla="val 59614"/>
            </a:avLst>
          </a:prstGeom>
          <a:solidFill>
            <a:schemeClr val="accent4">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oljeZBesedilom 6"/>
          <p:cNvSpPr txBox="1"/>
          <p:nvPr/>
        </p:nvSpPr>
        <p:spPr>
          <a:xfrm>
            <a:off x="9671491" y="1930400"/>
            <a:ext cx="1980267" cy="1600438"/>
          </a:xfrm>
          <a:prstGeom prst="rect">
            <a:avLst/>
          </a:prstGeom>
          <a:noFill/>
        </p:spPr>
        <p:txBody>
          <a:bodyPr wrap="square" rtlCol="0">
            <a:spAutoFit/>
          </a:bodyPr>
          <a:lstStyle/>
          <a:p>
            <a:pPr algn="ctr"/>
            <a:r>
              <a:rPr lang="sl-SI" sz="1400" b="1" dirty="0" smtClean="0"/>
              <a:t>TIHOŽITJE</a:t>
            </a:r>
            <a:r>
              <a:rPr lang="sl-SI" sz="1400" dirty="0" smtClean="0"/>
              <a:t> je </a:t>
            </a:r>
          </a:p>
          <a:p>
            <a:pPr algn="ctr"/>
            <a:endParaRPr lang="sl-SI" sz="1400" dirty="0"/>
          </a:p>
          <a:p>
            <a:pPr algn="ctr"/>
            <a:r>
              <a:rPr lang="sl-SI" sz="1400" dirty="0" smtClean="0"/>
              <a:t>upodobitev negibnih stvari (mrtve narave) kot so na primer cvetje, posode, glasbila …  </a:t>
            </a:r>
            <a:endParaRPr lang="sl-SI" sz="1400" dirty="0" smtClean="0"/>
          </a:p>
        </p:txBody>
      </p:sp>
      <p:pic>
        <p:nvPicPr>
          <p:cNvPr id="8" name="Slika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1230659" y="4102104"/>
            <a:ext cx="678223" cy="2592639"/>
          </a:xfrm>
          <a:prstGeom prst="rect">
            <a:avLst/>
          </a:prstGeom>
        </p:spPr>
      </p:pic>
      <p:pic>
        <p:nvPicPr>
          <p:cNvPr id="11" name="Picture 6" descr="How to Draw a Coke | Gurney Journey: February 20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6245" y="3703201"/>
            <a:ext cx="2014219" cy="2888390"/>
          </a:xfrm>
          <a:prstGeom prst="rect">
            <a:avLst/>
          </a:prstGeom>
          <a:noFill/>
          <a:extLst>
            <a:ext uri="{909E8E84-426E-40DD-AFC4-6F175D3DCCD1}">
              <a14:hiddenFill xmlns:a14="http://schemas.microsoft.com/office/drawing/2010/main">
                <a:solidFill>
                  <a:srgbClr val="FFFFFF"/>
                </a:solidFill>
              </a14:hiddenFill>
            </a:ext>
          </a:extLst>
        </p:spPr>
      </p:pic>
      <p:pic>
        <p:nvPicPr>
          <p:cNvPr id="5" name="Zvok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045701221"/>
      </p:ext>
    </p:extLst>
  </p:cSld>
  <p:clrMapOvr>
    <a:masterClrMapping/>
  </p:clrMapOvr>
  <mc:AlternateContent xmlns:mc="http://schemas.openxmlformats.org/markup-compatibility/2006">
    <mc:Choice xmlns:p14="http://schemas.microsoft.com/office/powerpoint/2010/main" Requires="p14">
      <p:transition spd="slow" p14:dur="2000" advTm="35725"/>
    </mc:Choice>
    <mc:Fallback>
      <p:transition spd="slow" advTm="357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lak 8"/>
          <p:cNvSpPr/>
          <p:nvPr/>
        </p:nvSpPr>
        <p:spPr>
          <a:xfrm>
            <a:off x="8262850" y="1930400"/>
            <a:ext cx="2294313" cy="2176087"/>
          </a:xfrm>
          <a:prstGeom prst="cloudCallout">
            <a:avLst>
              <a:gd name="adj1" fmla="val 86321"/>
              <a:gd name="adj2" fmla="val 48763"/>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lak 7"/>
          <p:cNvSpPr/>
          <p:nvPr/>
        </p:nvSpPr>
        <p:spPr>
          <a:xfrm>
            <a:off x="8661952" y="138917"/>
            <a:ext cx="3530048" cy="1791483"/>
          </a:xfrm>
          <a:prstGeom prst="cloudCallout">
            <a:avLst>
              <a:gd name="adj1" fmla="val 29843"/>
              <a:gd name="adj2" fmla="val 14868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p:cNvSpPr>
            <a:spLocks noGrp="1"/>
          </p:cNvSpPr>
          <p:nvPr>
            <p:ph type="title"/>
          </p:nvPr>
        </p:nvSpPr>
        <p:spPr/>
        <p:txBody>
          <a:bodyPr/>
          <a:lstStyle/>
          <a:p>
            <a:r>
              <a:rPr lang="sl-SI" dirty="0" smtClean="0"/>
              <a:t>Kriteriji za ocenjevanje </a:t>
            </a:r>
            <a:endParaRPr lang="en-US" dirty="0"/>
          </a:p>
        </p:txBody>
      </p:sp>
      <p:sp>
        <p:nvSpPr>
          <p:cNvPr id="3" name="Označba mesta vsebine 2"/>
          <p:cNvSpPr>
            <a:spLocks noGrp="1"/>
          </p:cNvSpPr>
          <p:nvPr>
            <p:ph idx="1"/>
          </p:nvPr>
        </p:nvSpPr>
        <p:spPr>
          <a:xfrm>
            <a:off x="646024" y="1670803"/>
            <a:ext cx="8596668" cy="3880773"/>
          </a:xfrm>
        </p:spPr>
        <p:txBody>
          <a:bodyPr/>
          <a:lstStyle/>
          <a:p>
            <a:pPr marL="0" indent="0">
              <a:buNone/>
            </a:pPr>
            <a:r>
              <a:rPr lang="sl-SI" b="1" dirty="0" smtClean="0"/>
              <a:t>Prepiši na list in se oceni: </a:t>
            </a:r>
          </a:p>
          <a:p>
            <a:r>
              <a:rPr lang="sl-SI" dirty="0" smtClean="0"/>
              <a:t>Izberi format A5 ali večjega če želiš. List ustrezno usmeri glede </a:t>
            </a:r>
          </a:p>
          <a:p>
            <a:pPr marL="0" indent="0">
              <a:buNone/>
            </a:pPr>
            <a:r>
              <a:rPr lang="sl-SI" dirty="0" smtClean="0"/>
              <a:t>predmet(e), ki jih rišeš (vodoravno ali navpično). Riši s svinčnikom.</a:t>
            </a:r>
          </a:p>
          <a:p>
            <a:r>
              <a:rPr lang="sl-SI" dirty="0" smtClean="0"/>
              <a:t>Zapolni cel list papirja </a:t>
            </a:r>
          </a:p>
          <a:p>
            <a:r>
              <a:rPr lang="sl-SI" dirty="0" smtClean="0"/>
              <a:t>Upoštevaj velikost in obliko predmetov; pri risanju upoštevaj, da </a:t>
            </a:r>
          </a:p>
          <a:p>
            <a:pPr marL="0" indent="0">
              <a:buNone/>
            </a:pPr>
            <a:r>
              <a:rPr lang="sl-SI" dirty="0" smtClean="0"/>
              <a:t>je vsaj en predmet v ospredju in drugi v ozadju, da se prekrivajo </a:t>
            </a:r>
          </a:p>
          <a:p>
            <a:r>
              <a:rPr lang="sl-SI" dirty="0" smtClean="0"/>
              <a:t>Likovni motiv je TIHOŽITJE </a:t>
            </a:r>
          </a:p>
          <a:p>
            <a:r>
              <a:rPr lang="sl-SI" dirty="0" smtClean="0"/>
              <a:t>Dobro opazuj predmete, kateri so večji, kakšne oblike so, kako se razlikujejo med sabo in dodajte veliko mero kreativnosti</a:t>
            </a:r>
          </a:p>
        </p:txBody>
      </p:sp>
      <p:sp>
        <p:nvSpPr>
          <p:cNvPr id="4" name="Pravokotnik 3"/>
          <p:cNvSpPr/>
          <p:nvPr/>
        </p:nvSpPr>
        <p:spPr>
          <a:xfrm>
            <a:off x="9242692" y="359811"/>
            <a:ext cx="2748742" cy="1477328"/>
          </a:xfrm>
          <a:prstGeom prst="rect">
            <a:avLst/>
          </a:prstGeom>
        </p:spPr>
        <p:txBody>
          <a:bodyPr wrap="square">
            <a:spAutoFit/>
          </a:bodyPr>
          <a:lstStyle/>
          <a:p>
            <a:r>
              <a:rPr lang="sl-SI" b="1" dirty="0">
                <a:solidFill>
                  <a:schemeClr val="accent5"/>
                </a:solidFill>
              </a:rPr>
              <a:t>Če trditev za tvoje likovno delo:  drži: 1 točka / deloma drži: 0,5 točke / ne drži: 0 točk </a:t>
            </a:r>
          </a:p>
        </p:txBody>
      </p:sp>
      <p:pic>
        <p:nvPicPr>
          <p:cNvPr id="5" name="Slika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1313211" y="3947765"/>
            <a:ext cx="678223" cy="2592639"/>
          </a:xfrm>
          <a:prstGeom prst="rect">
            <a:avLst/>
          </a:prstGeom>
        </p:spPr>
      </p:pic>
      <p:sp>
        <p:nvSpPr>
          <p:cNvPr id="6" name="Pravokotnik 5"/>
          <p:cNvSpPr/>
          <p:nvPr/>
        </p:nvSpPr>
        <p:spPr>
          <a:xfrm>
            <a:off x="8473560" y="2180189"/>
            <a:ext cx="1884099" cy="1569660"/>
          </a:xfrm>
          <a:prstGeom prst="rect">
            <a:avLst/>
          </a:prstGeom>
        </p:spPr>
        <p:txBody>
          <a:bodyPr wrap="square">
            <a:spAutoFit/>
          </a:bodyPr>
          <a:lstStyle/>
          <a:p>
            <a:r>
              <a:rPr lang="sl-SI" sz="1200" dirty="0"/>
              <a:t>Glede na točke se oceni: </a:t>
            </a:r>
          </a:p>
          <a:p>
            <a:r>
              <a:rPr lang="sl-SI" sz="1200" dirty="0"/>
              <a:t>5 t = odlično (5) </a:t>
            </a:r>
          </a:p>
          <a:p>
            <a:r>
              <a:rPr lang="sl-SI" sz="1200" dirty="0"/>
              <a:t>4 t = prav dobro (4) </a:t>
            </a:r>
          </a:p>
          <a:p>
            <a:r>
              <a:rPr lang="sl-SI" sz="1200" dirty="0"/>
              <a:t>3 t = dobro (3) </a:t>
            </a:r>
          </a:p>
          <a:p>
            <a:r>
              <a:rPr lang="sl-SI" sz="1200" dirty="0"/>
              <a:t>2 t = zadostno (2) </a:t>
            </a:r>
          </a:p>
          <a:p>
            <a:r>
              <a:rPr lang="sl-SI" sz="1200" dirty="0"/>
              <a:t>1 t pomeni, da moraš </a:t>
            </a:r>
            <a:r>
              <a:rPr lang="sl-SI" sz="1200" dirty="0" smtClean="0"/>
              <a:t>likovno</a:t>
            </a:r>
          </a:p>
          <a:p>
            <a:r>
              <a:rPr lang="sl-SI" sz="1200" dirty="0" smtClean="0"/>
              <a:t> </a:t>
            </a:r>
            <a:r>
              <a:rPr lang="sl-SI" sz="1200" dirty="0"/>
              <a:t>delo nujno izboljšati </a:t>
            </a:r>
          </a:p>
        </p:txBody>
      </p:sp>
      <p:sp>
        <p:nvSpPr>
          <p:cNvPr id="7" name="Pravokotnik 6"/>
          <p:cNvSpPr/>
          <p:nvPr/>
        </p:nvSpPr>
        <p:spPr>
          <a:xfrm>
            <a:off x="1430062" y="5736242"/>
            <a:ext cx="6587990" cy="646331"/>
          </a:xfrm>
          <a:prstGeom prst="rect">
            <a:avLst/>
          </a:prstGeom>
        </p:spPr>
        <p:txBody>
          <a:bodyPr wrap="square">
            <a:spAutoFit/>
          </a:bodyPr>
          <a:lstStyle/>
          <a:p>
            <a:r>
              <a:rPr lang="sl-SI" dirty="0"/>
              <a:t>Fotografijo izdelka in samo-oceno mi pošlji na moj </a:t>
            </a:r>
            <a:r>
              <a:rPr lang="sl-SI" dirty="0" smtClean="0"/>
              <a:t>e-mail </a:t>
            </a:r>
            <a:r>
              <a:rPr lang="sl-SI" dirty="0"/>
              <a:t>naslov </a:t>
            </a:r>
            <a:r>
              <a:rPr lang="sl-SI" dirty="0">
                <a:hlinkClick r:id="rId5"/>
              </a:rPr>
              <a:t>tina.lanisek@guest.arnes.si</a:t>
            </a:r>
            <a:r>
              <a:rPr lang="sl-SI" dirty="0"/>
              <a:t> do 5.6.2020</a:t>
            </a:r>
          </a:p>
        </p:txBody>
      </p:sp>
      <p:sp>
        <p:nvSpPr>
          <p:cNvPr id="10" name="PoljeZBesedilom 9"/>
          <p:cNvSpPr txBox="1"/>
          <p:nvPr/>
        </p:nvSpPr>
        <p:spPr>
          <a:xfrm>
            <a:off x="399011" y="5524741"/>
            <a:ext cx="1031051" cy="1015663"/>
          </a:xfrm>
          <a:prstGeom prst="rect">
            <a:avLst/>
          </a:prstGeom>
          <a:noFill/>
        </p:spPr>
        <p:txBody>
          <a:bodyPr wrap="none" rtlCol="0">
            <a:spAutoFit/>
          </a:bodyPr>
          <a:lstStyle/>
          <a:p>
            <a:r>
              <a:rPr lang="sl-SI" sz="6000" dirty="0" smtClean="0"/>
              <a:t>!!!</a:t>
            </a:r>
            <a:endParaRPr lang="en-US" sz="6000" dirty="0"/>
          </a:p>
        </p:txBody>
      </p:sp>
      <p:pic>
        <p:nvPicPr>
          <p:cNvPr id="11" name="Zvok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04481393"/>
      </p:ext>
    </p:extLst>
  </p:cSld>
  <p:clrMapOvr>
    <a:masterClrMapping/>
  </p:clrMapOvr>
  <mc:AlternateContent xmlns:mc="http://schemas.openxmlformats.org/markup-compatibility/2006">
    <mc:Choice xmlns:p14="http://schemas.microsoft.com/office/powerpoint/2010/main" Requires="p14">
      <p:transition spd="slow" p14:dur="2000" advTm="84705"/>
    </mc:Choice>
    <mc:Fallback>
      <p:transition spd="slow" advTm="847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Gladko">
  <a:themeElements>
    <a:clrScheme name="Gladk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Gladk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adk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284</TotalTime>
  <Words>465</Words>
  <Application>Microsoft Office PowerPoint</Application>
  <PresentationFormat>Širokozaslonsko</PresentationFormat>
  <Paragraphs>53</Paragraphs>
  <Slides>6</Slides>
  <Notes>0</Notes>
  <HiddenSlides>0</HiddenSlides>
  <MMClips>6</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6</vt:i4>
      </vt:variant>
    </vt:vector>
  </HeadingPairs>
  <TitlesOfParts>
    <vt:vector size="10" baseType="lpstr">
      <vt:lpstr>Arial</vt:lpstr>
      <vt:lpstr>Trebuchet MS</vt:lpstr>
      <vt:lpstr>Wingdings 3</vt:lpstr>
      <vt:lpstr>Gladko</vt:lpstr>
      <vt:lpstr>LIKOVNA UMETNOST 6 črte - linije in risba </vt:lpstr>
      <vt:lpstr>ČRTE V NARAVI </vt:lpstr>
      <vt:lpstr>RISBA</vt:lpstr>
      <vt:lpstr>Nasprotja se privlačijo:  Gosto - redko in svetlo - temno </vt:lpstr>
      <vt:lpstr>LIKOVNA NALOGA</vt:lpstr>
      <vt:lpstr>Kriteriji za ocenjevanje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LIKOVNA UMETNOST 7 BARVNA HARMONIJA</dc:title>
  <dc:creator>Windows User</dc:creator>
  <cp:lastModifiedBy>Windows User</cp:lastModifiedBy>
  <cp:revision>32</cp:revision>
  <dcterms:created xsi:type="dcterms:W3CDTF">2020-05-20T15:42:31Z</dcterms:created>
  <dcterms:modified xsi:type="dcterms:W3CDTF">2020-05-20T20:33:57Z</dcterms:modified>
</cp:coreProperties>
</file>