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71" d="100"/>
          <a:sy n="71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014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545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514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253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62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613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784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39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681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33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33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F366E-AF1F-4051-85AB-FD2665EFA7B3}" type="datetimeFigureOut">
              <a:rPr lang="sl-SI" smtClean="0"/>
              <a:t>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2155-6824-4A26-B101-BFFB77FA88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78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mokracija.si/fokus/25-pohod-po-jurcicevi-poti-privabil-veliko-stevilo-pohodnikov.html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-3425" y="0"/>
            <a:ext cx="12195425" cy="7233006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024" y="749095"/>
            <a:ext cx="3769112" cy="6276173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1707776" y="1586753"/>
            <a:ext cx="5647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 smtClean="0">
                <a:solidFill>
                  <a:srgbClr val="00B050"/>
                </a:solidFill>
              </a:rPr>
              <a:t>JOSIP JURČIČ </a:t>
            </a:r>
          </a:p>
          <a:p>
            <a:pPr algn="ctr"/>
            <a:r>
              <a:rPr lang="sl-SI" sz="3600" b="1" dirty="0" smtClean="0">
                <a:solidFill>
                  <a:srgbClr val="00B050"/>
                </a:solidFill>
              </a:rPr>
              <a:t>IN </a:t>
            </a:r>
          </a:p>
          <a:p>
            <a:pPr algn="ctr"/>
            <a:r>
              <a:rPr lang="sl-SI" sz="3600" b="1" dirty="0" smtClean="0">
                <a:solidFill>
                  <a:srgbClr val="00B050"/>
                </a:solidFill>
              </a:rPr>
              <a:t>NJEGOV ROJSTNI KRAJ  </a:t>
            </a:r>
          </a:p>
          <a:p>
            <a:pPr algn="ctr"/>
            <a:r>
              <a:rPr lang="sl-SI" sz="3600" b="1" dirty="0" smtClean="0">
                <a:solidFill>
                  <a:srgbClr val="00B050"/>
                </a:solidFill>
              </a:rPr>
              <a:t>MULJAVA</a:t>
            </a:r>
            <a:endParaRPr lang="sl-SI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2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76869" y="274871"/>
            <a:ext cx="9144000" cy="238760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O</a:t>
            </a:r>
            <a:endParaRPr lang="sl-SI" sz="2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-70624" y="-456671"/>
            <a:ext cx="14892652" cy="9374054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1358153" y="274872"/>
            <a:ext cx="1186030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altLang="en-US" sz="3200" b="1" dirty="0" smtClean="0">
                <a:solidFill>
                  <a:srgbClr val="00B050"/>
                </a:solidFill>
              </a:rPr>
              <a:t>O ŽIVLJENJU IN DELU JOSIPA 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JURČIČA</a:t>
            </a:r>
          </a:p>
          <a:p>
            <a:pPr algn="ctr"/>
            <a:endParaRPr lang="sl-SI" altLang="en-US" sz="3200" b="1" dirty="0">
              <a:solidFill>
                <a:srgbClr val="00B050"/>
              </a:solidFill>
            </a:endParaRPr>
          </a:p>
          <a:p>
            <a:r>
              <a:rPr lang="sl-SI" altLang="en-US" sz="3200" b="1" dirty="0" smtClean="0">
                <a:solidFill>
                  <a:srgbClr val="00B050"/>
                </a:solidFill>
              </a:rPr>
              <a:t>Rodil </a:t>
            </a:r>
            <a:r>
              <a:rPr lang="sl-SI" altLang="en-US" sz="3200" b="1" dirty="0">
                <a:solidFill>
                  <a:srgbClr val="00B050"/>
                </a:solidFill>
              </a:rPr>
              <a:t>se je 4. 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marca </a:t>
            </a:r>
            <a:r>
              <a:rPr lang="sl-SI" altLang="en-US" sz="3200" b="1" dirty="0">
                <a:solidFill>
                  <a:srgbClr val="00B050"/>
                </a:solidFill>
              </a:rPr>
              <a:t>leta 1844 na Muljavi pri Stični.</a:t>
            </a:r>
          </a:p>
          <a:p>
            <a:r>
              <a:rPr lang="sl-SI" altLang="en-US" sz="3200" b="1" dirty="0">
                <a:solidFill>
                  <a:srgbClr val="00B050"/>
                </a:solidFill>
              </a:rPr>
              <a:t>Pisateljsko pot je pričel z zbiranjem ljudskih pripovedk, pravljic in drugega ljudskega 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blaga; zanimala ga je zgodovina. </a:t>
            </a:r>
            <a:endParaRPr lang="sl-SI" altLang="en-US" sz="3200" b="1" dirty="0">
              <a:solidFill>
                <a:srgbClr val="00B050"/>
              </a:solidFill>
            </a:endParaRPr>
          </a:p>
          <a:p>
            <a:r>
              <a:rPr lang="sl-SI" altLang="en-US" sz="3200" b="1" dirty="0">
                <a:solidFill>
                  <a:srgbClr val="00B050"/>
                </a:solidFill>
              </a:rPr>
              <a:t>Bil je pomemben slovenski 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pisatelj v obdobju med romantiko in realizmom 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ter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 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časnikar (urednik Slovenskega naroda).</a:t>
            </a:r>
            <a:endParaRPr lang="sl-SI" altLang="en-US" sz="3200" b="1" dirty="0">
              <a:solidFill>
                <a:srgbClr val="00B050"/>
              </a:solidFill>
            </a:endParaRPr>
          </a:p>
          <a:p>
            <a:r>
              <a:rPr lang="sl-SI" altLang="en-US" sz="3200" b="1" dirty="0">
                <a:solidFill>
                  <a:srgbClr val="00B050"/>
                </a:solidFill>
              </a:rPr>
              <a:t>Pri 35 letih je zbolel za jetiko.</a:t>
            </a:r>
          </a:p>
          <a:p>
            <a:r>
              <a:rPr lang="sl-SI" altLang="en-US" sz="3200" b="1" dirty="0">
                <a:solidFill>
                  <a:srgbClr val="00B050"/>
                </a:solidFill>
              </a:rPr>
              <a:t>Po dveh letih zdravljenja je umrl (leta 1881).</a:t>
            </a:r>
          </a:p>
          <a:p>
            <a:r>
              <a:rPr lang="sl-SI" altLang="en-US" sz="3200" b="1" dirty="0">
                <a:solidFill>
                  <a:srgbClr val="00B050"/>
                </a:solidFill>
              </a:rPr>
              <a:t>V spomin so poimenovali Jurčičev trg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sl-SI" altLang="en-US" sz="3200" b="1" dirty="0" smtClean="0">
                <a:solidFill>
                  <a:srgbClr val="00B050"/>
                </a:solidFill>
              </a:rPr>
              <a:t>Prijateljeval je s Franom Levstikom in 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Jankom Kersnikom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.</a:t>
            </a:r>
            <a:endParaRPr lang="sl-SI" altLang="en-US" sz="3200" b="1" dirty="0">
              <a:solidFill>
                <a:srgbClr val="00B050"/>
              </a:solidFill>
            </a:endParaRPr>
          </a:p>
          <a:p>
            <a:r>
              <a:rPr lang="sl-SI" altLang="en-US" sz="3200" b="1" dirty="0">
                <a:solidFill>
                  <a:srgbClr val="00B050"/>
                </a:solidFill>
              </a:rPr>
              <a:t>Po Jurčiču se imenuje tudi Jurčičeva pot, ki se začne v Višnji Gori in konča pri rojstni hiši Josipa </a:t>
            </a:r>
            <a:r>
              <a:rPr lang="sl-SI" altLang="en-US" sz="3200" b="1" dirty="0" smtClean="0">
                <a:solidFill>
                  <a:srgbClr val="00B050"/>
                </a:solidFill>
              </a:rPr>
              <a:t>Jurčiča, po njem se imenuje gimnazija v Ivančni Gorici.</a:t>
            </a:r>
            <a:endParaRPr lang="sl-SI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0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5051502" y="-936705"/>
            <a:ext cx="10192216" cy="76497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422445" y="3479180"/>
            <a:ext cx="5869323" cy="33788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sl-SI" altLang="en-US" sz="2400" dirty="0" smtClean="0"/>
              <a:t>         </a:t>
            </a:r>
            <a:r>
              <a:rPr lang="sl-SI" altLang="en-US" sz="2400" dirty="0" smtClean="0">
                <a:solidFill>
                  <a:srgbClr val="FF0000"/>
                </a:solidFill>
              </a:rPr>
              <a:t>-</a:t>
            </a:r>
            <a:r>
              <a:rPr lang="sl-SI" altLang="en-US" sz="2400" b="1" dirty="0" smtClean="0">
                <a:solidFill>
                  <a:srgbClr val="FF0000"/>
                </a:solidFill>
              </a:rPr>
              <a:t>SPOMINI NA DEDA</a:t>
            </a:r>
            <a:r>
              <a:rPr lang="sl-SI" altLang="en-US" sz="2400" dirty="0" smtClean="0">
                <a:solidFill>
                  <a:srgbClr val="FF0000"/>
                </a:solidFill>
              </a:rPr>
              <a:t/>
            </a:r>
            <a:br>
              <a:rPr lang="sl-SI" altLang="en-US" sz="2400" dirty="0" smtClean="0">
                <a:solidFill>
                  <a:srgbClr val="FF0000"/>
                </a:solidFill>
              </a:rPr>
            </a:br>
            <a:r>
              <a:rPr lang="sl-SI" altLang="en-US" sz="2400" dirty="0" smtClean="0">
                <a:solidFill>
                  <a:srgbClr val="FF0000"/>
                </a:solidFill>
              </a:rPr>
              <a:t>      -</a:t>
            </a:r>
            <a:r>
              <a:rPr lang="sl-SI" altLang="en-US" sz="2400" b="1" dirty="0" smtClean="0">
                <a:solidFill>
                  <a:srgbClr val="FF0000"/>
                </a:solidFill>
              </a:rPr>
              <a:t>JURIJ KOZJAK</a:t>
            </a:r>
            <a:r>
              <a:rPr lang="sl-SI" altLang="en-US" sz="2400" dirty="0" smtClean="0">
                <a:solidFill>
                  <a:srgbClr val="FF0000"/>
                </a:solidFill>
              </a:rPr>
              <a:t/>
            </a:r>
            <a:br>
              <a:rPr lang="sl-SI" altLang="en-US" sz="2400" dirty="0" smtClean="0">
                <a:solidFill>
                  <a:srgbClr val="FF0000"/>
                </a:solidFill>
              </a:rPr>
            </a:br>
            <a:r>
              <a:rPr lang="sl-SI" altLang="en-US" sz="2400" dirty="0" smtClean="0">
                <a:solidFill>
                  <a:srgbClr val="FF0000"/>
                </a:solidFill>
              </a:rPr>
              <a:t>       slovenski janičar </a:t>
            </a:r>
            <a:r>
              <a:rPr lang="sl-SI" altLang="en-US" sz="1600" dirty="0" smtClean="0">
                <a:solidFill>
                  <a:srgbClr val="FF0000"/>
                </a:solidFill>
              </a:rPr>
              <a:t>(zgodovinska povest)</a:t>
            </a:r>
            <a:r>
              <a:rPr lang="sl-SI" altLang="en-US" sz="2400" dirty="0" smtClean="0">
                <a:solidFill>
                  <a:srgbClr val="FF0000"/>
                </a:solidFill>
              </a:rPr>
              <a:t/>
            </a:r>
            <a:br>
              <a:rPr lang="sl-SI" altLang="en-US" sz="2400" dirty="0" smtClean="0">
                <a:solidFill>
                  <a:srgbClr val="FF0000"/>
                </a:solidFill>
              </a:rPr>
            </a:br>
            <a:r>
              <a:rPr lang="sl-SI" altLang="en-US" sz="2400" dirty="0" smtClean="0">
                <a:solidFill>
                  <a:srgbClr val="FF0000"/>
                </a:solidFill>
              </a:rPr>
              <a:t>      -Slovenski </a:t>
            </a:r>
            <a:r>
              <a:rPr lang="sl-SI" altLang="en-US" sz="2400" dirty="0" err="1" smtClean="0">
                <a:solidFill>
                  <a:srgbClr val="FF0000"/>
                </a:solidFill>
              </a:rPr>
              <a:t>svetec</a:t>
            </a:r>
            <a:r>
              <a:rPr lang="sl-SI" altLang="en-US" sz="2400" dirty="0" smtClean="0">
                <a:solidFill>
                  <a:srgbClr val="FF0000"/>
                </a:solidFill>
              </a:rPr>
              <a:t> in učitelj</a:t>
            </a:r>
            <a:br>
              <a:rPr lang="sl-SI" altLang="en-US" sz="2400" dirty="0" smtClean="0">
                <a:solidFill>
                  <a:srgbClr val="FF0000"/>
                </a:solidFill>
              </a:rPr>
            </a:br>
            <a:r>
              <a:rPr lang="sl-SI" altLang="en-US" sz="2400" dirty="0" smtClean="0">
                <a:solidFill>
                  <a:srgbClr val="FF0000"/>
                </a:solidFill>
              </a:rPr>
              <a:t>      -</a:t>
            </a:r>
            <a:r>
              <a:rPr lang="sl-SI" altLang="en-US" sz="2400" b="1" dirty="0" smtClean="0">
                <a:solidFill>
                  <a:srgbClr val="FF0000"/>
                </a:solidFill>
              </a:rPr>
              <a:t>ROKOVNJAČI  </a:t>
            </a:r>
            <a:r>
              <a:rPr lang="sl-SI" altLang="en-US" sz="1600" dirty="0" smtClean="0">
                <a:solidFill>
                  <a:srgbClr val="FF0000"/>
                </a:solidFill>
              </a:rPr>
              <a:t>(dokončal Janko Kersnik)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en-US" sz="1600" dirty="0">
                <a:solidFill>
                  <a:srgbClr val="FF0000"/>
                </a:solidFill>
              </a:rPr>
              <a:t> </a:t>
            </a:r>
            <a:r>
              <a:rPr lang="sl-SI" altLang="en-US" sz="1600" dirty="0" smtClean="0">
                <a:solidFill>
                  <a:srgbClr val="FF0000"/>
                </a:solidFill>
              </a:rPr>
              <a:t>            - </a:t>
            </a:r>
            <a:r>
              <a:rPr lang="sl-SI" altLang="en-US" sz="2400" b="1" dirty="0" smtClean="0">
                <a:solidFill>
                  <a:srgbClr val="FF0000"/>
                </a:solidFill>
              </a:rPr>
              <a:t>DESETI BRAT </a:t>
            </a:r>
            <a:r>
              <a:rPr lang="sl-SI" altLang="en-US" sz="1600" dirty="0" smtClean="0">
                <a:solidFill>
                  <a:srgbClr val="FF0000"/>
                </a:solidFill>
              </a:rPr>
              <a:t>(prvi slovenski roman)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en-US" sz="1600" dirty="0">
                <a:solidFill>
                  <a:srgbClr val="FF0000"/>
                </a:solidFill>
              </a:rPr>
              <a:t> </a:t>
            </a:r>
            <a:r>
              <a:rPr lang="sl-SI" altLang="en-US" sz="1600" dirty="0" smtClean="0">
                <a:solidFill>
                  <a:srgbClr val="FF0000"/>
                </a:solidFill>
              </a:rPr>
              <a:t>            - </a:t>
            </a:r>
            <a:r>
              <a:rPr lang="sl-SI" altLang="en-US" sz="2400" b="1" dirty="0" smtClean="0">
                <a:solidFill>
                  <a:srgbClr val="FF0000"/>
                </a:solidFill>
              </a:rPr>
              <a:t>TUGOMER </a:t>
            </a:r>
            <a:r>
              <a:rPr lang="sl-SI" altLang="en-US" sz="1600" dirty="0" smtClean="0">
                <a:solidFill>
                  <a:srgbClr val="FF0000"/>
                </a:solidFill>
              </a:rPr>
              <a:t>(prva slovenska tragedija, napisal skupaj z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en-US" sz="1600" dirty="0">
                <a:solidFill>
                  <a:srgbClr val="FF0000"/>
                </a:solidFill>
              </a:rPr>
              <a:t> </a:t>
            </a:r>
            <a:r>
              <a:rPr lang="sl-SI" altLang="en-US" sz="1600" dirty="0" smtClean="0">
                <a:solidFill>
                  <a:srgbClr val="FF0000"/>
                </a:solidFill>
              </a:rPr>
              <a:t>               Levstikom)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en-US" sz="1600" dirty="0" smtClean="0">
                <a:solidFill>
                  <a:srgbClr val="FF0000"/>
                </a:solidFill>
              </a:rPr>
              <a:t>   </a:t>
            </a:r>
            <a:r>
              <a:rPr lang="sl-SI" altLang="en-US" sz="2400" dirty="0" smtClean="0">
                <a:solidFill>
                  <a:srgbClr val="FF0000"/>
                </a:solidFill>
              </a:rPr>
              <a:t/>
            </a:r>
            <a:br>
              <a:rPr lang="sl-SI" altLang="en-US" sz="2400" dirty="0" smtClean="0">
                <a:solidFill>
                  <a:srgbClr val="FF0000"/>
                </a:solidFill>
              </a:rPr>
            </a:br>
            <a:r>
              <a:rPr lang="sl-SI" altLang="en-US" sz="2400" dirty="0" smtClean="0">
                <a:solidFill>
                  <a:srgbClr val="996600"/>
                </a:solidFill>
              </a:rPr>
              <a:t>      </a:t>
            </a:r>
            <a:br>
              <a:rPr lang="sl-SI" altLang="en-US" sz="2400" dirty="0" smtClean="0">
                <a:solidFill>
                  <a:srgbClr val="996600"/>
                </a:solidFill>
              </a:rPr>
            </a:br>
            <a:r>
              <a:rPr lang="sl-SI" altLang="en-US" sz="1600" dirty="0" smtClean="0"/>
              <a:t/>
            </a:r>
            <a:br>
              <a:rPr lang="sl-SI" altLang="en-US" sz="1600" dirty="0" smtClean="0"/>
            </a:br>
            <a:endParaRPr lang="sl-SI" altLang="en-US" sz="1600" dirty="0"/>
          </a:p>
        </p:txBody>
      </p:sp>
      <p:pic>
        <p:nvPicPr>
          <p:cNvPr id="4" name="Picture 14" descr="93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0420">
            <a:off x="2746535" y="517348"/>
            <a:ext cx="1584325" cy="2657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gfhbk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2703">
            <a:off x="4855689" y="1669318"/>
            <a:ext cx="1368425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slika_knjige-01-3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06965">
            <a:off x="690385" y="556504"/>
            <a:ext cx="145891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kozlovska_sodba_josip_jurci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572" y="4577174"/>
            <a:ext cx="1851249" cy="267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1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5941" y="5300663"/>
            <a:ext cx="6120680" cy="1470025"/>
          </a:xfrm>
        </p:spPr>
        <p:txBody>
          <a:bodyPr anchor="ctr"/>
          <a:lstStyle/>
          <a:p>
            <a:pPr eaLnBrk="1" hangingPunct="1"/>
            <a:r>
              <a:rPr lang="sl-SI" altLang="en-US" sz="2400" dirty="0">
                <a:solidFill>
                  <a:srgbClr val="996600"/>
                </a:solidFill>
              </a:rPr>
              <a:t>Kip Josipa Jurčiča</a:t>
            </a:r>
            <a:endParaRPr lang="en-US" altLang="en-US" sz="2400" dirty="0">
              <a:solidFill>
                <a:srgbClr val="996600"/>
              </a:solidFill>
            </a:endParaRPr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231904" y="5213350"/>
            <a:ext cx="5248771" cy="16446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sl-SI" altLang="en-US" sz="2100" dirty="0"/>
              <a:t>              </a:t>
            </a:r>
            <a:br>
              <a:rPr lang="sl-SI" altLang="en-US" sz="2100" dirty="0"/>
            </a:br>
            <a:r>
              <a:rPr lang="sl-SI" altLang="en-US" sz="2100" dirty="0"/>
              <a:t>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en-US" sz="3200" dirty="0">
                <a:solidFill>
                  <a:srgbClr val="996600"/>
                </a:solidFill>
              </a:rPr>
              <a:t>Jurčičeva </a:t>
            </a:r>
            <a:br>
              <a:rPr lang="sl-SI" altLang="en-US" sz="3200" dirty="0">
                <a:solidFill>
                  <a:srgbClr val="996600"/>
                </a:solidFill>
              </a:rPr>
            </a:br>
            <a:r>
              <a:rPr lang="sl-SI" altLang="en-US" sz="3200" dirty="0">
                <a:solidFill>
                  <a:srgbClr val="996600"/>
                </a:solidFill>
              </a:rPr>
              <a:t>               domačija</a:t>
            </a:r>
            <a:r>
              <a:rPr lang="sl-SI" altLang="en-US" sz="4400" dirty="0"/>
              <a:t/>
            </a:r>
            <a:br>
              <a:rPr lang="sl-SI" altLang="en-US" sz="4400" dirty="0"/>
            </a:br>
            <a:endParaRPr lang="en-US" altLang="en-US" sz="4400" dirty="0"/>
          </a:p>
        </p:txBody>
      </p:sp>
      <p:pic>
        <p:nvPicPr>
          <p:cNvPr id="142340" name="Picture 4" descr="gfd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764704"/>
            <a:ext cx="314455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41" name="Picture 5" descr="hgf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60" y="800708"/>
            <a:ext cx="599944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9" grpId="0"/>
      <p:bldP spid="1423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1061357" y="2274838"/>
            <a:ext cx="99114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VIRI:</a:t>
            </a:r>
            <a:endParaRPr lang="sl-S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u="sng" dirty="0" smtClean="0"/>
              <a:t>https://www.google.si/search?q=josip+Jur%C4%8Di%C4%8D+slike&amp;sxsrf=ALeKk01UnW0G6OFlUfxBCVs-xZqU8dzrkg:1586002803185&amp;tbm=isch&amp;source=iu&amp;ictx=1&amp;fir=heOgYSsB1CnbqM%253A%252CliYd02sSmyR6wM%252C_&amp;vet=1&amp;usg=AI4_-kQBJ13sa1-x-N3MzxIeQ-g8IIJlGA&amp;sa=X&amp;ved=2ahUKEwjei8nt4M7oAhWXFcAKHVz7BrEQ9QEwA3oECAoQHg&amp;biw=1438&amp;bih=684#imgrc=p6E4iO0U9uyF0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>
                <a:hlinkClick r:id="rId3"/>
              </a:rPr>
              <a:t>http://demokracija.si/fokus/25-pohod-po-jurcicevi-poti-privabil-veliko-stevilo-pohodnikov.html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http://namuljavi.si/jurciceva-domacija/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 Vse privzeto: 4. 4.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26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164</Words>
  <Application>Microsoft Office PowerPoint</Application>
  <PresentationFormat>Širokozaslonsko</PresentationFormat>
  <Paragraphs>30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PowerPointova predstavitev</vt:lpstr>
      <vt:lpstr>O</vt:lpstr>
      <vt:lpstr>PowerPointova predstavitev</vt:lpstr>
      <vt:lpstr>Kip Josipa Jurčiča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17</cp:revision>
  <dcterms:created xsi:type="dcterms:W3CDTF">2020-04-04T12:47:19Z</dcterms:created>
  <dcterms:modified xsi:type="dcterms:W3CDTF">2020-04-04T15:20:51Z</dcterms:modified>
  <cp:contentStatus/>
</cp:coreProperties>
</file>